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89" r:id="rId16"/>
    <p:sldId id="296" r:id="rId17"/>
    <p:sldId id="293" r:id="rId18"/>
    <p:sldId id="295" r:id="rId19"/>
    <p:sldId id="305" r:id="rId20"/>
    <p:sldId id="294" r:id="rId21"/>
    <p:sldId id="304" r:id="rId22"/>
    <p:sldId id="279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E963C-E610-4B91-A0AF-888039689DD6}" v="25" dt="2022-06-06T15:01:19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Smith" userId="e168a96639a4093d" providerId="LiveId" clId="{05EE963C-E610-4B91-A0AF-888039689DD6}"/>
    <pc:docChg chg="custSel modSld">
      <pc:chgData name="P. Smith" userId="e168a96639a4093d" providerId="LiveId" clId="{05EE963C-E610-4B91-A0AF-888039689DD6}" dt="2022-06-06T15:02:06.462" v="127" actId="1076"/>
      <pc:docMkLst>
        <pc:docMk/>
      </pc:docMkLst>
      <pc:sldChg chg="modSp mod">
        <pc:chgData name="P. Smith" userId="e168a96639a4093d" providerId="LiveId" clId="{05EE963C-E610-4B91-A0AF-888039689DD6}" dt="2022-06-06T14:53:50.898" v="74" actId="27636"/>
        <pc:sldMkLst>
          <pc:docMk/>
          <pc:sldMk cId="3774646260" sldId="285"/>
        </pc:sldMkLst>
        <pc:spChg chg="mod">
          <ac:chgData name="P. Smith" userId="e168a96639a4093d" providerId="LiveId" clId="{05EE963C-E610-4B91-A0AF-888039689DD6}" dt="2022-06-06T14:53:50.898" v="74" actId="27636"/>
          <ac:spMkLst>
            <pc:docMk/>
            <pc:sldMk cId="3774646260" sldId="285"/>
            <ac:spMk id="3" creationId="{98050391-4851-C726-C88D-69171156B4C0}"/>
          </ac:spMkLst>
        </pc:spChg>
      </pc:sldChg>
      <pc:sldChg chg="modSp mod">
        <pc:chgData name="P. Smith" userId="e168a96639a4093d" providerId="LiveId" clId="{05EE963C-E610-4B91-A0AF-888039689DD6}" dt="2022-06-06T14:52:48.833" v="24" actId="20577"/>
        <pc:sldMkLst>
          <pc:docMk/>
          <pc:sldMk cId="3318693224" sldId="293"/>
        </pc:sldMkLst>
        <pc:spChg chg="mod">
          <ac:chgData name="P. Smith" userId="e168a96639a4093d" providerId="LiveId" clId="{05EE963C-E610-4B91-A0AF-888039689DD6}" dt="2022-06-06T14:52:48.833" v="24" actId="20577"/>
          <ac:spMkLst>
            <pc:docMk/>
            <pc:sldMk cId="3318693224" sldId="293"/>
            <ac:spMk id="3" creationId="{D6A43FC1-B123-A9B6-2F37-CA2090EBFC05}"/>
          </ac:spMkLst>
        </pc:spChg>
      </pc:sldChg>
      <pc:sldChg chg="addSp modSp mod">
        <pc:chgData name="P. Smith" userId="e168a96639a4093d" providerId="LiveId" clId="{05EE963C-E610-4B91-A0AF-888039689DD6}" dt="2022-06-06T15:02:06.462" v="127" actId="1076"/>
        <pc:sldMkLst>
          <pc:docMk/>
          <pc:sldMk cId="903124349" sldId="294"/>
        </pc:sldMkLst>
        <pc:cxnChg chg="add mod">
          <ac:chgData name="P. Smith" userId="e168a96639a4093d" providerId="LiveId" clId="{05EE963C-E610-4B91-A0AF-888039689DD6}" dt="2022-06-06T15:02:06.462" v="127" actId="1076"/>
          <ac:cxnSpMkLst>
            <pc:docMk/>
            <pc:sldMk cId="903124349" sldId="294"/>
            <ac:cxnSpMk id="6" creationId="{9DC14F08-9470-E140-A1BB-CD2BB6B93BC2}"/>
          </ac:cxnSpMkLst>
        </pc:cxnChg>
      </pc:sldChg>
      <pc:sldChg chg="modSp mod">
        <pc:chgData name="P. Smith" userId="e168a96639a4093d" providerId="LiveId" clId="{05EE963C-E610-4B91-A0AF-888039689DD6}" dt="2022-06-06T14:52:13.127" v="16" actId="20577"/>
        <pc:sldMkLst>
          <pc:docMk/>
          <pc:sldMk cId="2226638274" sldId="296"/>
        </pc:sldMkLst>
        <pc:spChg chg="mod">
          <ac:chgData name="P. Smith" userId="e168a96639a4093d" providerId="LiveId" clId="{05EE963C-E610-4B91-A0AF-888039689DD6}" dt="2022-06-06T14:51:51.551" v="2" actId="20577"/>
          <ac:spMkLst>
            <pc:docMk/>
            <pc:sldMk cId="2226638274" sldId="296"/>
            <ac:spMk id="2" creationId="{FA79D570-E13F-DD31-B515-811BA59F8DBD}"/>
          </ac:spMkLst>
        </pc:spChg>
        <pc:spChg chg="mod">
          <ac:chgData name="P. Smith" userId="e168a96639a4093d" providerId="LiveId" clId="{05EE963C-E610-4B91-A0AF-888039689DD6}" dt="2022-06-06T14:52:13.127" v="16" actId="20577"/>
          <ac:spMkLst>
            <pc:docMk/>
            <pc:sldMk cId="2226638274" sldId="296"/>
            <ac:spMk id="3" creationId="{BCABCC23-5DD9-DA90-871A-0FDC01C4622A}"/>
          </ac:spMkLst>
        </pc:spChg>
      </pc:sldChg>
      <pc:sldChg chg="modSp mod">
        <pc:chgData name="P. Smith" userId="e168a96639a4093d" providerId="LiveId" clId="{05EE963C-E610-4B91-A0AF-888039689DD6}" dt="2022-06-06T14:55:38.202" v="102" actId="27636"/>
        <pc:sldMkLst>
          <pc:docMk/>
          <pc:sldMk cId="4138939863" sldId="304"/>
        </pc:sldMkLst>
        <pc:spChg chg="mod">
          <ac:chgData name="P. Smith" userId="e168a96639a4093d" providerId="LiveId" clId="{05EE963C-E610-4B91-A0AF-888039689DD6}" dt="2022-06-06T14:55:38.202" v="102" actId="27636"/>
          <ac:spMkLst>
            <pc:docMk/>
            <pc:sldMk cId="4138939863" sldId="304"/>
            <ac:spMk id="3" creationId="{0F3060D0-694E-BDC8-EB58-4F67CCD50653}"/>
          </ac:spMkLst>
        </pc:spChg>
      </pc:sldChg>
      <pc:sldChg chg="addSp modSp mod">
        <pc:chgData name="P. Smith" userId="e168a96639a4093d" providerId="LiveId" clId="{05EE963C-E610-4B91-A0AF-888039689DD6}" dt="2022-06-06T15:01:28.036" v="123" actId="1076"/>
        <pc:sldMkLst>
          <pc:docMk/>
          <pc:sldMk cId="3866806967" sldId="305"/>
        </pc:sldMkLst>
        <pc:picChg chg="add mod">
          <ac:chgData name="P. Smith" userId="e168a96639a4093d" providerId="LiveId" clId="{05EE963C-E610-4B91-A0AF-888039689DD6}" dt="2022-06-06T15:01:28.036" v="123" actId="1076"/>
          <ac:picMkLst>
            <pc:docMk/>
            <pc:sldMk cId="3866806967" sldId="305"/>
            <ac:picMk id="5" creationId="{8078CD22-8637-5C0C-DA37-9E21C4C84BE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06.06.2022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06.06.2022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zu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>
            <a:normAutofit fontScale="92500"/>
          </a:bodyPr>
          <a:lstStyle/>
          <a:p>
            <a:r>
              <a:rPr lang="de-DE" dirty="0"/>
              <a:t>Anwendung der vorgestellten Methoden im Bereich der Image Recognition</a:t>
            </a:r>
          </a:p>
          <a:p>
            <a:r>
              <a:rPr lang="de-DE" dirty="0"/>
              <a:t>Visuelle Daten (Bilder) bilden die Grundlage des Trainings</a:t>
            </a:r>
          </a:p>
          <a:p>
            <a:r>
              <a:rPr lang="de-DE" dirty="0"/>
              <a:t>Annotierter Datensatz als Trainingsdatensatz</a:t>
            </a:r>
          </a:p>
          <a:p>
            <a:r>
              <a:rPr lang="de-DE" dirty="0"/>
              <a:t>Ziel: Algorithmus kann Objekt im Bild erkennen (vorhersagen)</a:t>
            </a:r>
          </a:p>
          <a:p>
            <a:r>
              <a:rPr lang="de-DE" dirty="0"/>
              <a:t>Output: </a:t>
            </a:r>
            <a:r>
              <a:rPr lang="de-DE" dirty="0" err="1"/>
              <a:t>Bounding</a:t>
            </a:r>
            <a:r>
              <a:rPr lang="de-DE" dirty="0"/>
              <a:t>-Box mit Wahrscheinlichkeit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1616" b="2794"/>
          <a:stretch/>
        </p:blipFill>
        <p:spPr bwMode="auto">
          <a:xfrm>
            <a:off x="6954473" y="2223083"/>
            <a:ext cx="4323732" cy="238247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eines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 (Benchmarking)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vorgestellten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62E48-F07F-E254-96CF-84C1AF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CD46D-810E-038D-CCA7-D7EBAA32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Modelle liefern die besten </a:t>
            </a:r>
            <a:r>
              <a:rPr lang="de-DE" dirty="0" err="1"/>
              <a:t>Predictions</a:t>
            </a:r>
            <a:r>
              <a:rPr lang="de-DE" dirty="0"/>
              <a:t> für unseren Use Case? 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 chinesischen Straßenschildern erreicht?</a:t>
            </a:r>
          </a:p>
          <a:p>
            <a:r>
              <a:rPr lang="de-DE" dirty="0"/>
              <a:t>Welche Straßenschilder werden besonders gut/ besonders schlecht erkannt?</a:t>
            </a:r>
          </a:p>
          <a:p>
            <a:r>
              <a:rPr lang="de-DE" dirty="0"/>
              <a:t>Wie können die Modelle in den real-</a:t>
            </a:r>
            <a:r>
              <a:rPr lang="de-DE" dirty="0" err="1"/>
              <a:t>world</a:t>
            </a:r>
            <a:r>
              <a:rPr lang="de-DE" dirty="0"/>
              <a:t> Use Case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BCC00-B5B9-7EFF-1ADF-6FCFDC4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8CD22-8637-5C0C-DA37-9E21C4C8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7778" l="444" r="96889">
                        <a14:foregroundMark x1="49778" y1="8000" x2="18222" y2="47111"/>
                        <a14:foregroundMark x1="18222" y1="47111" x2="31111" y2="74222"/>
                        <a14:foregroundMark x1="31111" y1="74222" x2="58222" y2="76889"/>
                        <a14:foregroundMark x1="58222" y1="76889" x2="72000" y2="38667"/>
                        <a14:foregroundMark x1="72000" y1="38667" x2="57778" y2="9778"/>
                        <a14:foregroundMark x1="57778" y1="9778" x2="51556" y2="5333"/>
                        <a14:foregroundMark x1="15111" y1="32889" x2="5333" y2="60444"/>
                        <a14:foregroundMark x1="75556" y1="38222" x2="40889" y2="62222"/>
                        <a14:foregroundMark x1="40889" y1="62222" x2="45333" y2="75111"/>
                        <a14:foregroundMark x1="37333" y1="50667" x2="35556" y2="67111"/>
                        <a14:foregroundMark x1="32889" y1="47556" x2="26222" y2="71111"/>
                        <a14:foregroundMark x1="26222" y1="71111" x2="26222" y2="71111"/>
                        <a14:foregroundMark x1="87111" y1="28444" x2="94222" y2="64000"/>
                        <a14:foregroundMark x1="31556" y1="86222" x2="56444" y2="98222"/>
                        <a14:foregroundMark x1="56444" y1="98222" x2="63111" y2="91556"/>
                        <a14:foregroundMark x1="95111" y1="62667" x2="96889" y2="42667"/>
                        <a14:foregroundMark x1="56444" y1="56444" x2="56444" y2="56444"/>
                        <a14:foregroundMark x1="43556" y1="1778" x2="53333" y2="889"/>
                        <a14:foregroundMark x1="53333" y1="889" x2="58667" y2="2222"/>
                        <a14:foregroundMark x1="2222" y1="52444" x2="444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212" y="4300963"/>
            <a:ext cx="1380276" cy="13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Learning bietet viele Vorteile im Hinblick auf Image Recognition</a:t>
            </a:r>
          </a:p>
          <a:p>
            <a:r>
              <a:rPr lang="de-DE" dirty="0"/>
              <a:t>CNN ermöglichen die performante Extrahierung von Features aus einem Bild</a:t>
            </a:r>
          </a:p>
          <a:p>
            <a:r>
              <a:rPr lang="de-DE" dirty="0"/>
              <a:t>Mithilfe von Transfer Learning ist es möglich, den Use Case eines NN auf ein anderes Anwendungsgebiet zu übertragen</a:t>
            </a:r>
          </a:p>
          <a:p>
            <a:r>
              <a:rPr lang="de-DE" dirty="0"/>
              <a:t>Die vorgestellten Grundlagen bilden die Basis für unser Road-</a:t>
            </a:r>
            <a:r>
              <a:rPr lang="de-DE" dirty="0" err="1"/>
              <a:t>Sign</a:t>
            </a:r>
            <a:r>
              <a:rPr lang="de-DE" dirty="0"/>
              <a:t>-</a:t>
            </a:r>
            <a:r>
              <a:rPr lang="de-DE" dirty="0" err="1"/>
              <a:t>Abroad</a:t>
            </a:r>
            <a:r>
              <a:rPr lang="de-DE" dirty="0"/>
              <a:t> Projekt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C14F08-9470-E140-A1BB-CD2BB6B93BC2}"/>
              </a:ext>
            </a:extLst>
          </p:cNvPr>
          <p:cNvCxnSpPr>
            <a:cxnSpLocks/>
          </p:cNvCxnSpPr>
          <p:nvPr/>
        </p:nvCxnSpPr>
        <p:spPr>
          <a:xfrm>
            <a:off x="779168" y="5655212"/>
            <a:ext cx="109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Géron</a:t>
            </a:r>
            <a:r>
              <a:rPr lang="de-DE" dirty="0"/>
              <a:t>, A.: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 und </a:t>
            </a:r>
            <a:r>
              <a:rPr lang="de-DE" dirty="0" err="1"/>
              <a:t>Tensorflow</a:t>
            </a:r>
            <a:r>
              <a:rPr lang="de-DE" dirty="0"/>
              <a:t>, O‘Reilly, 2018.</a:t>
            </a:r>
          </a:p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521.7553, 2015.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de-DE" dirty="0"/>
              <a:t>Weidmann, S.: Deep Learning – Grundlagen und Implementierung, O´Reilly, 2020.</a:t>
            </a:r>
            <a:endParaRPr lang="en-GB" dirty="0"/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57" cy="3924299"/>
          </a:xfrm>
        </p:spPr>
        <p:txBody>
          <a:bodyPr>
            <a:normAutofit/>
          </a:bodyPr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Grundlagen zu Image Recognition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r>
              <a:rPr lang="de-DE" dirty="0"/>
              <a:t>Was bedeutet dieses Schild?</a:t>
            </a:r>
          </a:p>
          <a:p>
            <a:r>
              <a:rPr lang="de-DE" dirty="0"/>
              <a:t>Für uns Menschen ist es intuitiv dieses Straßenschild </a:t>
            </a:r>
            <a:r>
              <a:rPr lang="de-DE" b="1" dirty="0"/>
              <a:t>zu erkennen </a:t>
            </a:r>
            <a:r>
              <a:rPr lang="de-DE" dirty="0"/>
              <a:t>und </a:t>
            </a:r>
            <a:r>
              <a:rPr lang="de-DE" b="1" dirty="0"/>
              <a:t>zu deuten</a:t>
            </a:r>
          </a:p>
          <a:p>
            <a:r>
              <a:rPr lang="de-DE" dirty="0"/>
              <a:t>Was für uns einfach ist, kann einen Computer zu einer echten Herausforderung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859</Words>
  <Application>Microsoft Office PowerPoint</Application>
  <PresentationFormat>Breitbild</PresentationFormat>
  <Paragraphs>136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Neuronal Networks (CNN)</vt:lpstr>
      <vt:lpstr>Anwendung eines Convolutional Neuronal Networks (CNN)</vt:lpstr>
      <vt:lpstr>Anwendung eines Convolutional Neuronal Networks (CNN)</vt:lpstr>
      <vt:lpstr>Einführung in Transfer Learning</vt:lpstr>
      <vt:lpstr>Anwendung von Transfer Learning</vt:lpstr>
      <vt:lpstr>Grundlagen zu Image Recognition</vt:lpstr>
      <vt:lpstr>Praktische Umsetzung im Projekt</vt:lpstr>
      <vt:lpstr>Praktische Umsetzung im Projekt</vt:lpstr>
      <vt:lpstr>Success Factors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P. Smith</cp:lastModifiedBy>
  <cp:revision>10</cp:revision>
  <dcterms:created xsi:type="dcterms:W3CDTF">2022-05-17T14:28:17Z</dcterms:created>
  <dcterms:modified xsi:type="dcterms:W3CDTF">2022-06-06T15:02:15Z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